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3"/>
  </p:notesMasterIdLst>
  <p:handoutMasterIdLst>
    <p:handoutMasterId r:id="rId14"/>
  </p:handoutMasterIdLst>
  <p:sldIdLst>
    <p:sldId id="258" r:id="rId5"/>
    <p:sldId id="265" r:id="rId6"/>
    <p:sldId id="268" r:id="rId7"/>
    <p:sldId id="272" r:id="rId8"/>
    <p:sldId id="277" r:id="rId9"/>
    <p:sldId id="282" r:id="rId10"/>
    <p:sldId id="287" r:id="rId11"/>
    <p:sldId id="292" r:id="rId12"/>
  </p:sldIdLst>
  <p:sldSz cx="12192000" cy="6858000"/>
  <p:notesSz cx="6858000" cy="9144000"/>
  <p:embeddedFontLst>
    <p:embeddedFont>
      <p:font typeface="Avenir Next LT Pro" panose="020B0504020202020204" pitchFamily="34"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Speak Pro" panose="020F0502020204030204" pitchFamily="34" charset="0"/>
      <p:regular r:id="rId23"/>
      <p:bold r:id="rId24"/>
      <p:italic r:id="rId25"/>
      <p:boldItalic r:id="rId26"/>
    </p:embeddedFont>
  </p:embeddedFontLst>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9" autoAdjust="0"/>
  </p:normalViewPr>
  <p:slideViewPr>
    <p:cSldViewPr snapToGrid="0">
      <p:cViewPr varScale="1">
        <p:scale>
          <a:sx n="64" d="100"/>
          <a:sy n="64" d="100"/>
        </p:scale>
        <p:origin x="748" y="48"/>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86" d="100"/>
          <a:sy n="86" d="100"/>
        </p:scale>
        <p:origin x="387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0.fntdata"/><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00B954-848D-4F52-986B-10AB0BBBEC88}" type="datetime1">
              <a:rPr lang="en-GB" smtClean="0"/>
              <a:t>23/07/2023</a:t>
            </a:fld>
            <a:endParaRPr lang="en-GB"/>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82E420-31C0-4FAB-9C47-370244A3A0D7}" type="slidenum">
              <a:rPr lang="en-GB" smtClean="0"/>
              <a:t>‹#›</a:t>
            </a:fld>
            <a:endParaRPr lang="en-GB"/>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3015482-51EC-4150-AA6C-6BACF3EC0F0E}" type="datetime1">
              <a:rPr lang="en-GB" noProof="0" smtClean="0"/>
              <a:t>23/07/2023</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BDF500-FE05-4D50-AB42-37EDEB80A66C}" type="slidenum">
              <a:rPr lang="en-GB" noProof="0" smtClean="0"/>
              <a:t>‹#›</a:t>
            </a:fld>
            <a:endParaRPr lang="en-GB" noProof="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1</a:t>
            </a:fld>
            <a:endParaRPr lang="en-GB"/>
          </a:p>
        </p:txBody>
      </p:sp>
    </p:spTree>
    <p:extLst>
      <p:ext uri="{BB962C8B-B14F-4D97-AF65-F5344CB8AC3E}">
        <p14:creationId xmlns:p14="http://schemas.microsoft.com/office/powerpoint/2010/main" val="3025419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2</a:t>
            </a:fld>
            <a:endParaRPr lang="en-GB"/>
          </a:p>
        </p:txBody>
      </p:sp>
    </p:spTree>
    <p:extLst>
      <p:ext uri="{BB962C8B-B14F-4D97-AF65-F5344CB8AC3E}">
        <p14:creationId xmlns:p14="http://schemas.microsoft.com/office/powerpoint/2010/main" val="1986652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3</a:t>
            </a:fld>
            <a:endParaRPr lang="en-GB"/>
          </a:p>
        </p:txBody>
      </p:sp>
    </p:spTree>
    <p:extLst>
      <p:ext uri="{BB962C8B-B14F-4D97-AF65-F5344CB8AC3E}">
        <p14:creationId xmlns:p14="http://schemas.microsoft.com/office/powerpoint/2010/main" val="2252763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4</a:t>
            </a:fld>
            <a:endParaRPr lang="en-GB"/>
          </a:p>
        </p:txBody>
      </p:sp>
    </p:spTree>
    <p:extLst>
      <p:ext uri="{BB962C8B-B14F-4D97-AF65-F5344CB8AC3E}">
        <p14:creationId xmlns:p14="http://schemas.microsoft.com/office/powerpoint/2010/main" val="300922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5</a:t>
            </a:fld>
            <a:endParaRPr lang="en-GB"/>
          </a:p>
        </p:txBody>
      </p:sp>
    </p:spTree>
    <p:extLst>
      <p:ext uri="{BB962C8B-B14F-4D97-AF65-F5344CB8AC3E}">
        <p14:creationId xmlns:p14="http://schemas.microsoft.com/office/powerpoint/2010/main" val="4092107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6</a:t>
            </a:fld>
            <a:endParaRPr lang="en-GB"/>
          </a:p>
        </p:txBody>
      </p:sp>
    </p:spTree>
    <p:extLst>
      <p:ext uri="{BB962C8B-B14F-4D97-AF65-F5344CB8AC3E}">
        <p14:creationId xmlns:p14="http://schemas.microsoft.com/office/powerpoint/2010/main" val="3446266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7</a:t>
            </a:fld>
            <a:endParaRPr lang="en-GB"/>
          </a:p>
        </p:txBody>
      </p:sp>
    </p:spTree>
    <p:extLst>
      <p:ext uri="{BB962C8B-B14F-4D97-AF65-F5344CB8AC3E}">
        <p14:creationId xmlns:p14="http://schemas.microsoft.com/office/powerpoint/2010/main" val="3629401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8</a:t>
            </a:fld>
            <a:endParaRPr lang="en-GB"/>
          </a:p>
        </p:txBody>
      </p:sp>
    </p:spTree>
    <p:extLst>
      <p:ext uri="{BB962C8B-B14F-4D97-AF65-F5344CB8AC3E}">
        <p14:creationId xmlns:p14="http://schemas.microsoft.com/office/powerpoint/2010/main" val="10350132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rtlCol="0" anchor="b">
            <a:normAutofit/>
          </a:bodyPr>
          <a:lstStyle>
            <a:lvl1pPr algn="l">
              <a:defRPr sz="5500" b="1">
                <a:solidFill>
                  <a:schemeClr val="bg1"/>
                </a:solidFill>
              </a:defRPr>
            </a:lvl1pPr>
          </a:lstStyle>
          <a:p>
            <a:pPr rtl="0"/>
            <a:r>
              <a:rPr lang="en-GB" noProof="0"/>
              <a:t>PRESENTATION</a:t>
            </a:r>
            <a:br>
              <a:rPr lang="en-GB" noProof="0"/>
            </a:br>
            <a:r>
              <a:rPr lang="en-GB" noProof="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F63E8AE2-F62E-4E48-B043-D6AA467D0D19}"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rtlCol="0"/>
          <a:lstStyle>
            <a:lvl1pPr>
              <a:defRPr>
                <a:gradFill flip="none" rotWithShape="1">
                  <a:gsLst>
                    <a:gs pos="0">
                      <a:schemeClr val="bg2"/>
                    </a:gs>
                    <a:gs pos="100000">
                      <a:schemeClr val="accent1"/>
                    </a:gs>
                  </a:gsLst>
                  <a:lin ang="0" scaled="1"/>
                  <a:tileRect/>
                </a:gradFill>
              </a:defRPr>
            </a:lvl1pPr>
          </a:lstStyle>
          <a:p>
            <a:pPr rtl="0"/>
            <a:r>
              <a:rPr lang="en-GB" noProof="0"/>
              <a:t>CONTENT</a:t>
            </a:r>
            <a:br>
              <a:rPr lang="en-GB" noProof="0"/>
            </a:br>
            <a:r>
              <a:rPr lang="en-GB" noProof="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B10C5714-3264-4997-96F2-B6F900B7CF4D}"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rtlCol="0">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93B16D07-E5DC-4B8B-A668-922960AF9429}" type="datetime1">
              <a:rPr lang="en-GB" noProof="0" smtClean="0"/>
              <a:t>23/07/2023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89E55A6D-DF3A-4FD1-9BF6-FAE2B6747800}" type="datetime1">
              <a:rPr lang="en-GB" noProof="0" smtClean="0"/>
              <a:t>23/07/2023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rtlCol="0" anchor="b">
            <a:normAutofit/>
          </a:bodyPr>
          <a:lstStyle>
            <a:lvl1pPr>
              <a:defRPr sz="4000">
                <a:gradFill>
                  <a:gsLst>
                    <a:gs pos="0">
                      <a:schemeClr val="bg2"/>
                    </a:gs>
                    <a:gs pos="100000">
                      <a:schemeClr val="accent1"/>
                    </a:gs>
                  </a:gsLst>
                  <a:lin ang="0" scaled="1"/>
                </a:gradFill>
              </a:defRPr>
            </a:lvl1pPr>
          </a:lstStyle>
          <a:p>
            <a:pPr rtl="0"/>
            <a:r>
              <a:rPr lang="en-GB" noProof="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8C631A7E-0CAA-4504-99D4-6ECAB75DE338}" type="datetime1">
              <a:rPr lang="en-GB" noProof="0" smtClean="0"/>
              <a:t>23/07/2023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lvl1pPr>
              <a:defRPr>
                <a:solidFill>
                  <a:schemeClr val="accent1"/>
                </a:solidFill>
              </a:defRPr>
            </a:lvl1pPr>
          </a:lstStyle>
          <a:p>
            <a:pPr rtl="0"/>
            <a:fld id="{95CBEC59-7FF9-4688-98DF-89832A0C9025}" type="slidenum">
              <a:rPr lang="en-GB" noProof="0" smtClean="0"/>
              <a:pPr/>
              <a:t>‹#›</a:t>
            </a:fld>
            <a:endParaRPr lang="en-GB" noProof="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156B468D-8334-472F-963D-CD236B76AEA6}" type="datetime1">
              <a:rPr lang="en-GB" noProof="0" smtClean="0"/>
              <a:t>23/07/2023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rtlCol="0"/>
          <a:lstStyle>
            <a:lvl1pPr>
              <a:defRPr/>
            </a:lvl1pPr>
          </a:lstStyle>
          <a:p>
            <a:pPr rtl="0"/>
            <a:r>
              <a:rPr lang="en-GB" noProof="0"/>
              <a:t>SECTION</a:t>
            </a:r>
            <a:br>
              <a:rPr lang="en-GB" noProof="0"/>
            </a:br>
            <a:r>
              <a:rPr lang="en-GB" noProof="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5E87C5A9-315A-484F-BF93-0CBD06996031}"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rtlCol="0"/>
          <a:lstStyle>
            <a:lvl1pPr>
              <a:defRPr>
                <a:gradFill flip="none" rotWithShape="1">
                  <a:gsLst>
                    <a:gs pos="0">
                      <a:schemeClr val="bg2"/>
                    </a:gs>
                    <a:gs pos="100000">
                      <a:schemeClr val="accent1"/>
                    </a:gs>
                  </a:gsLst>
                  <a:lin ang="0" scaled="1"/>
                  <a:tileRect/>
                </a:gradFill>
              </a:defRPr>
            </a:lvl1pPr>
          </a:lstStyle>
          <a:p>
            <a:pPr rtl="0"/>
            <a:r>
              <a:rPr lang="en-GB" noProof="0"/>
              <a:t>SECTION</a:t>
            </a:r>
            <a:br>
              <a:rPr lang="en-GB" noProof="0"/>
            </a:br>
            <a:r>
              <a:rPr lang="en-GB" noProof="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054FA7CA-7524-4A71-A3DC-5FFEB63E2E54}"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rtlCol="0">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527CF57A-9534-4676-BD9B-20D86494A282}" type="datetime1">
              <a:rPr lang="en-GB" noProof="0" smtClean="0"/>
              <a:t>23/07/2023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rtlCol="0">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rtlCol="0">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2330BF73-2DB5-4CBC-BF6C-EBCD93F80163}" type="datetime1">
              <a:rPr lang="en-GB" noProof="0" smtClean="0"/>
              <a:t>23/07/2023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FD226449-8F6B-4A34-A6C9-CF56D92D81F3}" type="datetime1">
              <a:rPr lang="en-GB" noProof="0" smtClean="0"/>
              <a:t>23/07/2023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rtlCol="0" anchor="b">
            <a:normAutofit/>
          </a:bodyPr>
          <a:lstStyle>
            <a:lvl1pPr algn="l">
              <a:defRPr sz="5500" b="1">
                <a:solidFill>
                  <a:schemeClr val="bg1"/>
                </a:solidFill>
              </a:defRPr>
            </a:lvl1pPr>
          </a:lstStyle>
          <a:p>
            <a:pPr rtl="0"/>
            <a:r>
              <a:rPr lang="en-GB" noProof="0"/>
              <a:t>PRESENTATION</a:t>
            </a:r>
            <a:br>
              <a:rPr lang="en-GB" noProof="0"/>
            </a:br>
            <a:r>
              <a:rPr lang="en-GB" noProof="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A5D8192C-40F0-4839-8F6A-CA11A3C08377}"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TWO CONTENT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C71F16C5-E82F-429E-B061-46C593FEDC57}"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gradFill>
                  <a:gsLst>
                    <a:gs pos="0">
                      <a:schemeClr val="bg2"/>
                    </a:gs>
                    <a:gs pos="100000">
                      <a:schemeClr val="accent1"/>
                    </a:gs>
                  </a:gsLst>
                  <a:lin ang="0" scaled="1"/>
                </a:gradFill>
              </a:defRPr>
            </a:lvl1pPr>
          </a:lstStyle>
          <a:p>
            <a:pPr rtl="0"/>
            <a:r>
              <a:rPr lang="en-GB" noProof="0"/>
              <a:t>TWO CONTENT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280F12DB-E016-4938-B5D8-CB728C7A890C}"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rtlCol="0">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FBF3F48D-4C77-402C-A2F8-6588F545BADC}" type="datetime1">
              <a:rPr lang="en-GB" noProof="0" smtClean="0"/>
              <a:t>23/07/2023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032CAA96-3792-477B-BDED-E82778CA54D9}" type="datetime1">
              <a:rPr lang="en-GB" noProof="0" smtClean="0"/>
              <a:t>23/07/2023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4C8858FF-380F-44F1-8D04-317455D2C8B8}" type="datetime1">
              <a:rPr lang="en-GB" noProof="0" smtClean="0"/>
              <a:t>23/07/2023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4985E983-5AE9-44DA-83AF-FC0217D7F9C7}"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rtlCol="0" anchor="ctr" anchorCtr="0">
            <a:noAutofit/>
          </a:bodyPr>
          <a:lstStyle>
            <a:lvl1pPr marL="0" indent="0" algn="ctr">
              <a:buNone/>
              <a:defRPr sz="1500"/>
            </a:lvl1pPr>
          </a:lstStyle>
          <a:p>
            <a:pPr rtl="0"/>
            <a:r>
              <a:rPr lang="en-US" noProof="0"/>
              <a:t>Click icon to add picture</a:t>
            </a:r>
            <a:endParaRPr lang="en-GB" noProof="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rtlCol="0" anchor="b">
            <a:normAutofit/>
          </a:bodyPr>
          <a:lstStyle>
            <a:lvl1pPr algn="l">
              <a:defRPr sz="4000" b="1">
                <a:solidFill>
                  <a:schemeClr val="bg1"/>
                </a:solidFill>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AC9A508A-11EC-4398-B557-30728607D38B}"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1EF09FFF-1C4C-4AA0-BF82-AA273CDA4890}" type="datetime1">
              <a:rPr lang="en-GB" noProof="0" smtClean="0"/>
              <a:t>23/07/2023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9616FAAB-AB1E-4970-89B5-AF0FD3A62259}" type="datetime1">
              <a:rPr lang="en-GB" noProof="0" smtClean="0"/>
              <a:t>23/07/2023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rtlCol="0">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533A573A-4503-4D57-BF8E-BF91300B4C4B}" type="datetime1">
              <a:rPr lang="en-GB" noProof="0" smtClean="0"/>
              <a:t>23/07/2023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rtlCol="0" anchor="b">
            <a:normAutofit/>
          </a:bodyPr>
          <a:lstStyle>
            <a:lvl1pPr algn="l">
              <a:defRPr sz="5500" b="1">
                <a:solidFill>
                  <a:schemeClr val="bg1"/>
                </a:soli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9AAC9FE8-93D7-4F02-BDEA-C0C15E3F7257}"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rtlCol="0"/>
          <a:lstStyle>
            <a:lvl1pPr marL="0" indent="0" algn="r">
              <a:buNone/>
              <a:defRPr lang="en-US" sz="3000" b="1" i="0" kern="1200" dirty="0">
                <a:solidFill>
                  <a:schemeClr val="bg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CHART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F0CA5668-02E9-42AC-BC74-8E90B03DF2DD}"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gradFill>
                  <a:gsLst>
                    <a:gs pos="0">
                      <a:schemeClr val="bg2"/>
                    </a:gs>
                    <a:gs pos="100000">
                      <a:schemeClr val="accent1"/>
                    </a:gs>
                  </a:gsLst>
                  <a:lin ang="0" scaled="1"/>
                </a:gradFill>
              </a:defRPr>
            </a:lvl1pPr>
          </a:lstStyle>
          <a:p>
            <a:pPr rtl="0"/>
            <a:r>
              <a:rPr lang="en-GB" noProof="0"/>
              <a:t>CHART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E37FE9F1-75DB-404E-9288-C2872D56669A}"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C831A763-8C89-4149-B065-CD0171734A23}" type="datetime1">
              <a:rPr lang="en-GB" noProof="0" smtClean="0"/>
              <a:t>23/07/2023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rtlCol="0" anchor="b">
            <a:noAutofit/>
          </a:bodyPr>
          <a:lstStyle>
            <a:lvl1pPr>
              <a:defRPr sz="4000">
                <a:gradFill>
                  <a:gsLst>
                    <a:gs pos="0">
                      <a:schemeClr val="bg2"/>
                    </a:gs>
                    <a:gs pos="100000">
                      <a:schemeClr val="accent1"/>
                    </a:gs>
                  </a:gsLst>
                  <a:lin ang="0" scaled="1"/>
                </a:gradFill>
              </a:defRPr>
            </a:lvl1pPr>
          </a:lstStyle>
          <a:p>
            <a:pPr rtl="0"/>
            <a:r>
              <a:rPr lang="en-GB" noProof="0"/>
              <a:t>PICTURE WITH</a:t>
            </a:r>
            <a:br>
              <a:rPr lang="en-GB" noProof="0"/>
            </a:br>
            <a:r>
              <a:rPr lang="en-GB" noProof="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2AE3F3BC-ACD4-4D41-A61A-FEAB8025F9A1}" type="datetime1">
              <a:rPr lang="en-GB" noProof="0" smtClean="0"/>
              <a:t>23/07/2023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3AEC5F85-9C1B-4EC8-942F-8544A08E0214}" type="datetime1">
              <a:rPr lang="en-GB" noProof="0" smtClean="0"/>
              <a:t>23/07/2023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982431F8-E731-4408-A5AE-3E3DF9B2D3B9}" type="datetime1">
              <a:rPr lang="en-GB" noProof="0" smtClean="0"/>
              <a:t>23/07/2023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rtlCol="0" anchor="ctr" anchorCtr="0">
            <a:noAutofit/>
          </a:bodyPr>
          <a:lstStyle>
            <a:lvl1pPr marL="0" indent="0" algn="ctr">
              <a:buNone/>
              <a:defRPr sz="1500"/>
            </a:lvl1pPr>
          </a:lstStyle>
          <a:p>
            <a:pPr rtl="0"/>
            <a:r>
              <a:rPr lang="en-US" noProof="0"/>
              <a:t>Click icon to add picture</a:t>
            </a:r>
            <a:endParaRPr lang="en-GB" noProof="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rtlCol="0" anchor="b">
            <a:normAutofit/>
          </a:bodyPr>
          <a:lstStyle>
            <a:lvl1pPr algn="l">
              <a:defRPr sz="4000" b="1">
                <a:solidFill>
                  <a:schemeClr val="bg1"/>
                </a:solidFill>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90B43860-4A91-452A-A2EA-61482C08C444}"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14786220-F3C3-4B9D-B9A4-283FC779F846}" type="datetime1">
              <a:rPr lang="en-GB" noProof="0" smtClean="0"/>
              <a:t>23/07/2023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747E47B6-78DB-493F-BCE8-225FD80562B2}" type="datetime1">
              <a:rPr lang="en-GB" noProof="0" smtClean="0"/>
              <a:t>23/07/2023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0C1E9BBE-FD7E-46D2-9B4E-1B94E796C945}" type="datetime1">
              <a:rPr lang="en-GB" noProof="0" smtClean="0"/>
              <a:t>23/07/2023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rtlCol="0" anchor="b">
            <a:normAutofit/>
          </a:bodyPr>
          <a:lstStyle>
            <a:lvl1pPr algn="l">
              <a:defRPr sz="5500" b="1">
                <a:solidFill>
                  <a:schemeClr val="bg1"/>
                </a:soli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6A5C446A-8829-41BF-8F7A-B65235F46717}"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a:t>
            </a:r>
            <a:br>
              <a:rPr lang="en-GB" noProof="0"/>
            </a:br>
            <a:r>
              <a:rPr lang="en-GB" noProof="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9C08E4EE-E882-40F9-84C4-4607914EBEB1}" type="datetime1">
              <a:rPr lang="en-GB" noProof="0" smtClean="0"/>
              <a:t>23/07/2023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rtlCol="0"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pPr rtl="0"/>
            <a:r>
              <a:rPr lang="en-GB" noProof="0"/>
              <a:t>OVERVIEW</a:t>
            </a:r>
            <a:br>
              <a:rPr lang="en-GB" noProof="0"/>
            </a:br>
            <a:r>
              <a:rPr lang="en-GB" noProof="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A6F36BFF-7D9C-48D2-8AD3-AF0BE64CCE4E}" type="datetime1">
              <a:rPr lang="en-GB" noProof="0" smtClean="0"/>
              <a:t>23/07/2023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rtlCol="0">
            <a:noAutofit/>
          </a:bodyPr>
          <a:lstStyle>
            <a:lvl1pPr>
              <a:defRPr sz="5500"/>
            </a:lvl1pPr>
          </a:lstStyle>
          <a:p>
            <a:pPr rtl="0"/>
            <a:r>
              <a:rPr lang="en-GB" noProof="0"/>
              <a:t>THANK</a:t>
            </a:r>
            <a:br>
              <a:rPr lang="en-GB" noProof="0"/>
            </a:br>
            <a:r>
              <a:rPr lang="en-GB" noProof="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rtlCol="0"/>
          <a:lstStyle/>
          <a:p>
            <a:pPr rtl="0"/>
            <a:fld id="{7BE49457-38ED-4DCD-B5E8-08B7939CCCDC}" type="datetime1">
              <a:rPr lang="en-GB" noProof="0" smtClean="0"/>
              <a:t>23/07/2023</a:t>
            </a:fld>
            <a:endParaRPr lang="en-GB" noProof="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rtlCol="0" anchor="b">
            <a:normAutofit/>
          </a:bodyPr>
          <a:lstStyle>
            <a:lvl1pPr algn="l">
              <a:defRPr sz="5500" b="1">
                <a:solidFill>
                  <a:schemeClr val="bg1"/>
                </a:solidFill>
              </a:defRPr>
            </a:lvl1pPr>
          </a:lstStyle>
          <a:p>
            <a:pPr rtl="0"/>
            <a:r>
              <a:rPr lang="en-GB" noProof="0"/>
              <a:t>THANK</a:t>
            </a:r>
            <a:br>
              <a:rPr lang="en-GB" noProof="0"/>
            </a:br>
            <a:r>
              <a:rPr lang="en-GB" noProof="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723FFCF8-16B7-4491-99BE-3CE823977561}"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rtlCol="0" anchor="b">
            <a:normAutofit/>
          </a:bodyPr>
          <a:lstStyle>
            <a:lvl1pPr algn="l">
              <a:defRPr sz="5500" b="1">
                <a:solidFill>
                  <a:schemeClr val="bg1"/>
                </a:solidFill>
              </a:defRPr>
            </a:lvl1pPr>
          </a:lstStyle>
          <a:p>
            <a:pPr rtl="0"/>
            <a:r>
              <a:rPr lang="en-GB"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601A6BA3-57D0-4F37-992F-11EF8C30718E}"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rtlCol="0"/>
          <a:lstStyle>
            <a:lvl1pPr marL="0" indent="0" algn="r">
              <a:buNone/>
              <a:defRPr lang="en-US" sz="3000" b="1" i="0" kern="1200" dirty="0">
                <a:solidFill>
                  <a:schemeClr val="bg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rtlCol="0" anchor="b">
            <a:normAutofit/>
          </a:bodyPr>
          <a:lstStyle>
            <a:lvl1pPr algn="l">
              <a:defRPr sz="5500" b="1">
                <a:solidFill>
                  <a:schemeClr val="bg1"/>
                </a:solidFill>
              </a:defRPr>
            </a:lvl1pPr>
          </a:lstStyle>
          <a:p>
            <a:pPr rtl="0"/>
            <a:r>
              <a:rPr lang="en-GB" noProof="0"/>
              <a:t>THANK</a:t>
            </a:r>
            <a:br>
              <a:rPr lang="en-GB" noProof="0"/>
            </a:br>
            <a:r>
              <a:rPr lang="en-GB" noProof="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3DA2824F-ABB3-4DD3-93C0-EBC2D8DEE1F5}"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rtlCol="0" anchor="b">
            <a:normAutofit/>
          </a:bodyPr>
          <a:lstStyle>
            <a:lvl1pPr algn="l">
              <a:defRPr sz="5500" b="1">
                <a:gradFill>
                  <a:gsLst>
                    <a:gs pos="0">
                      <a:schemeClr val="bg2"/>
                    </a:gs>
                    <a:gs pos="100000">
                      <a:schemeClr val="accent1"/>
                    </a:gs>
                  </a:gsLst>
                  <a:lin ang="0" scaled="1"/>
                </a:gradFill>
              </a:defRPr>
            </a:lvl1pPr>
          </a:lstStyle>
          <a:p>
            <a:pPr rtl="0"/>
            <a:r>
              <a:rPr lang="en-GB"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rtlCol="0">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B83C80D3-A338-4A4F-80D2-978975A22C8D}"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lvl1pPr>
              <a:defRPr>
                <a:solidFill>
                  <a:schemeClr val="accent1"/>
                </a:solidFill>
              </a:defRPr>
            </a:lvl1pPr>
          </a:lstStyle>
          <a:p>
            <a:pPr rtl="0"/>
            <a:fld id="{95CBEC59-7FF9-4688-98DF-89832A0C9025}" type="slidenum">
              <a:rPr lang="en-GB" noProof="0" smtClean="0"/>
              <a:pPr/>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rtlCol="0"/>
          <a:lstStyle>
            <a:lvl1pPr marL="0" indent="0" algn="l">
              <a:buNone/>
              <a:defRPr lang="en-US" sz="3000" b="1" i="0" kern="1200" dirty="0">
                <a:solidFill>
                  <a:schemeClr val="tx2"/>
                </a:solidFill>
                <a:latin typeface="+mn-lt"/>
                <a:ea typeface="+mn-ea"/>
                <a:cs typeface="+mn-cs"/>
              </a:defRPr>
            </a:lvl1pPr>
          </a:lstStyle>
          <a:p>
            <a:pPr lvl="0" rtl="0"/>
            <a:r>
              <a:rPr lang="en-GB"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rtlCol="0" anchor="b">
            <a:normAutofit/>
          </a:bodyPr>
          <a:lstStyle>
            <a:lvl1pPr algn="l">
              <a:defRPr sz="5500" b="1">
                <a:gradFill>
                  <a:gsLst>
                    <a:gs pos="0">
                      <a:schemeClr val="bg2"/>
                    </a:gs>
                    <a:gs pos="100000">
                      <a:schemeClr val="accent1"/>
                    </a:gs>
                  </a:gsLst>
                  <a:lin ang="0" scaled="1"/>
                </a:gra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rtlCol="0">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3FC30491-94FA-47F5-AF09-29E4D8FEFEA7}" type="datetime1">
              <a:rPr lang="en-GB" noProof="0" smtClean="0"/>
              <a:t>23/07/2023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rtlCol="0"/>
          <a:lstStyle>
            <a:lvl1pPr marL="0" indent="0" algn="l">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rtlCol="0"/>
          <a:lstStyle>
            <a:lvl1pPr>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rtlCol="0">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87CF992D-B4BA-48CD-B1A4-FE1EE0D2D645}"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rtlCol="0"/>
          <a:lstStyle>
            <a:lvl1pPr>
              <a:defRPr>
                <a:gradFill>
                  <a:gsLst>
                    <a:gs pos="0">
                      <a:schemeClr val="bg2"/>
                    </a:gs>
                    <a:gs pos="100000">
                      <a:schemeClr val="accent1"/>
                    </a:gs>
                  </a:gsLst>
                  <a:lin ang="0" scaled="1"/>
                </a:gradFill>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rtlCol="0">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318E7718-5BA5-4479-B432-C1303AEC1636}"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rtlCol="0">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rtlCol="0"/>
          <a:lstStyle>
            <a:lvl1pPr>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91DBA348-70E8-4381-8C93-182287B290A5}"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rtlCol="0"/>
          <a:lstStyle>
            <a:lvl1pPr>
              <a:defRPr/>
            </a:lvl1pPr>
          </a:lstStyle>
          <a:p>
            <a:pPr rtl="0"/>
            <a:r>
              <a:rPr lang="en-GB" noProof="0"/>
              <a:t>CONTENT</a:t>
            </a:r>
            <a:br>
              <a:rPr lang="en-GB" noProof="0"/>
            </a:br>
            <a:r>
              <a:rPr lang="en-GB" noProof="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AA545E89-2DC6-485A-AABA-CEF9EC255F6F}" type="datetime1">
              <a:rPr lang="en-GB" noProof="0" smtClean="0"/>
              <a:t>23/07/2023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pPr rtl="0"/>
            <a:r>
              <a:rPr lang="en-GB" noProof="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pPr rtl="0"/>
            <a:fld id="{0265DECF-A8A6-41A3-8214-3EC78B833880}" type="datetime1">
              <a:rPr lang="en-GB" noProof="0" smtClean="0"/>
              <a:t>23/07/2023</a:t>
            </a:fld>
            <a:endParaRPr lang="en-GB" noProof="0"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pPr rtl="0"/>
            <a:fld id="{95CBEC59-7FF9-4688-98DF-89832A0C9025}" type="slidenum">
              <a:rPr lang="en-GB" noProof="0" smtClean="0"/>
              <a:pPr/>
              <a:t>‹#›</a:t>
            </a:fld>
            <a:endParaRPr lang="en-GB" noProof="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rtlCol="0"/>
          <a:lstStyle/>
          <a:p>
            <a:pPr rtl="0"/>
            <a:r>
              <a:rPr lang="en-GB" dirty="0"/>
              <a:t>Unicorn Companies</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rtlCol="0"/>
          <a:lstStyle/>
          <a:p>
            <a:pPr rtl="0"/>
            <a:r>
              <a:rPr lang="en-GB" dirty="0" err="1"/>
              <a:t>Ogundipe</a:t>
            </a:r>
            <a:r>
              <a:rPr lang="en-GB" dirty="0"/>
              <a:t> </a:t>
            </a:r>
            <a:r>
              <a:rPr lang="en-GB" dirty="0" err="1"/>
              <a:t>Niyi</a:t>
            </a:r>
            <a:r>
              <a:rPr lang="en-GB" dirty="0"/>
              <a:t> </a:t>
            </a:r>
            <a:r>
              <a:rPr lang="en-GB" dirty="0" err="1"/>
              <a:t>Ayobanjo</a:t>
            </a:r>
            <a:endParaRPr lang="en-GB" dirty="0"/>
          </a:p>
        </p:txBody>
      </p:sp>
      <p:sp>
        <p:nvSpPr>
          <p:cNvPr id="4" name="Text Placeholder 3">
            <a:extLst>
              <a:ext uri="{FF2B5EF4-FFF2-40B4-BE49-F238E27FC236}">
                <a16:creationId xmlns:a16="http://schemas.microsoft.com/office/drawing/2014/main" id="{42484CCC-9AB9-41BA-BF31-C9CA5A121895}"/>
              </a:ext>
            </a:extLst>
          </p:cNvPr>
          <p:cNvSpPr>
            <a:spLocks noGrp="1"/>
          </p:cNvSpPr>
          <p:nvPr>
            <p:ph type="body" sz="quarter" idx="14"/>
          </p:nvPr>
        </p:nvSpPr>
        <p:spPr>
          <a:xfrm>
            <a:off x="9250017" y="1013969"/>
            <a:ext cx="1626531" cy="601840"/>
          </a:xfrm>
        </p:spPr>
        <p:txBody>
          <a:bodyPr rtlCol="0">
            <a:normAutofit/>
          </a:bodyPr>
          <a:lstStyle/>
          <a:p>
            <a:pPr rtl="0"/>
            <a:r>
              <a:rPr lang="en-GB" dirty="0"/>
              <a:t>2023</a:t>
            </a:r>
          </a:p>
        </p:txBody>
      </p:sp>
    </p:spTree>
    <p:extLst>
      <p:ext uri="{BB962C8B-B14F-4D97-AF65-F5344CB8AC3E}">
        <p14:creationId xmlns:p14="http://schemas.microsoft.com/office/powerpoint/2010/main" val="301306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rtlCol="0"/>
          <a:lstStyle/>
          <a:p>
            <a:pPr rtl="0"/>
            <a:r>
              <a:rPr lang="en-GB" dirty="0"/>
              <a:t>Introduction</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a:xfrm>
            <a:off x="5804452" y="944218"/>
            <a:ext cx="5788499" cy="5076450"/>
          </a:xfrm>
        </p:spPr>
        <p:txBody>
          <a:bodyPr rtlCol="0">
            <a:noAutofit/>
          </a:bodyPr>
          <a:lstStyle/>
          <a:p>
            <a:pPr marL="742950" lvl="1" indent="-285750">
              <a:buFont typeface="Arial" panose="020B0604020202020204" pitchFamily="34" charset="0"/>
              <a:buChar char="•"/>
            </a:pPr>
            <a:r>
              <a:rPr lang="en-US" sz="2000" b="0" i="0" dirty="0">
                <a:effectLst/>
                <a:latin typeface="-apple-system"/>
              </a:rPr>
              <a:t>The Unicorn dataset is a collection of data about companies that have achieved a valuation of over $1 billion, also known as unicorns.</a:t>
            </a:r>
          </a:p>
          <a:p>
            <a:pPr marL="742950" lvl="1" indent="-285750">
              <a:buFont typeface="Arial" panose="020B0604020202020204" pitchFamily="34" charset="0"/>
              <a:buChar char="•"/>
            </a:pPr>
            <a:r>
              <a:rPr lang="en-US" sz="2000" b="0" i="0" dirty="0">
                <a:effectLst/>
                <a:latin typeface="-apple-system"/>
              </a:rPr>
              <a:t>The purpose of this presentation is to summarize the description, findings, and recommendations of the dataset analysis.</a:t>
            </a:r>
          </a:p>
          <a:p>
            <a:pPr marL="742950" lvl="1" indent="-285750">
              <a:buFont typeface="Arial" panose="020B0604020202020204" pitchFamily="34" charset="0"/>
              <a:buChar char="•"/>
            </a:pPr>
            <a:r>
              <a:rPr lang="en-US" sz="2000" b="0" i="0" dirty="0">
                <a:effectLst/>
                <a:latin typeface="-apple-system"/>
              </a:rPr>
              <a:t>The dataset contains information about 1074 unicorns across different continents and industries, such as their valuation dates, industries, cities, countries, continents, founding dates, funding amounts, and investors.</a:t>
            </a:r>
          </a:p>
          <a:p>
            <a:pPr marL="742950" lvl="1" indent="-285750">
              <a:buFont typeface="Arial" panose="020B0604020202020204" pitchFamily="34" charset="0"/>
              <a:buChar char="•"/>
            </a:pPr>
            <a:r>
              <a:rPr lang="en-US" sz="2000" b="0" i="0" dirty="0">
                <a:effectLst/>
                <a:latin typeface="-apple-system"/>
              </a:rPr>
              <a:t>The dataset can be used to explore various aspects of the unicorn phenomenon, such as the distribution, growth, diversity, and characteristics of these companies.</a:t>
            </a:r>
          </a:p>
          <a:p>
            <a:pPr rtl="0"/>
            <a:endParaRPr lang="en-GB" dirty="0"/>
          </a:p>
        </p:txBody>
      </p:sp>
      <p:sp>
        <p:nvSpPr>
          <p:cNvPr id="4" name="Footer Placeholder 3">
            <a:extLst>
              <a:ext uri="{FF2B5EF4-FFF2-40B4-BE49-F238E27FC236}">
                <a16:creationId xmlns:a16="http://schemas.microsoft.com/office/drawing/2014/main" id="{16417046-E8D4-4851-862C-0BF84D8D122B}"/>
              </a:ext>
            </a:extLst>
          </p:cNvPr>
          <p:cNvSpPr>
            <a:spLocks noGrp="1"/>
          </p:cNvSpPr>
          <p:nvPr>
            <p:ph type="ftr" sz="quarter" idx="11"/>
          </p:nvPr>
        </p:nvSpPr>
        <p:spPr/>
        <p:txBody>
          <a:bodyPr rtlCol="0"/>
          <a:lstStyle/>
          <a:p>
            <a:pPr rtl="0"/>
            <a:r>
              <a:rPr lang="en-GB"/>
              <a:t>Presentation Title</a:t>
            </a:r>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rtlCol="0"/>
          <a:lstStyle/>
          <a:p>
            <a:pPr rtl="0"/>
            <a:fld id="{95CBEC59-7FF9-4688-98DF-89832A0C9025}" type="slidenum">
              <a:rPr lang="en-GB" smtClean="0"/>
              <a:t>2</a:t>
            </a:fld>
            <a:endParaRPr lang="en-GB" dirty="0"/>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p:txBody>
          <a:bodyPr rtlCol="0"/>
          <a:lstStyle/>
          <a:p>
            <a:pPr rtl="0"/>
            <a:r>
              <a:rPr lang="en-GB" dirty="0"/>
              <a:t>Unicorn Companies</a:t>
            </a:r>
          </a:p>
        </p:txBody>
      </p:sp>
      <p:sp>
        <p:nvSpPr>
          <p:cNvPr id="7" name="Text Placeholder 6">
            <a:extLst>
              <a:ext uri="{FF2B5EF4-FFF2-40B4-BE49-F238E27FC236}">
                <a16:creationId xmlns:a16="http://schemas.microsoft.com/office/drawing/2014/main" id="{C4252A41-D1CF-4A54-AC0D-995C22071BB3}"/>
              </a:ext>
            </a:extLst>
          </p:cNvPr>
          <p:cNvSpPr>
            <a:spLocks noGrp="1"/>
          </p:cNvSpPr>
          <p:nvPr>
            <p:ph type="body" sz="quarter" idx="14"/>
          </p:nvPr>
        </p:nvSpPr>
        <p:spPr/>
        <p:txBody>
          <a:bodyPr rtlCol="0"/>
          <a:lstStyle/>
          <a:p>
            <a:pPr rtl="0"/>
            <a:r>
              <a:rPr lang="en-GB" dirty="0"/>
              <a:t>2023</a:t>
            </a:r>
          </a:p>
        </p:txBody>
      </p:sp>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33C2E-1977-40BD-8194-FFAA92F594AB}"/>
              </a:ext>
            </a:extLst>
          </p:cNvPr>
          <p:cNvSpPr>
            <a:spLocks noGrp="1"/>
          </p:cNvSpPr>
          <p:nvPr>
            <p:ph type="title"/>
          </p:nvPr>
        </p:nvSpPr>
        <p:spPr/>
        <p:txBody>
          <a:bodyPr rtlCol="0">
            <a:normAutofit/>
          </a:bodyPr>
          <a:lstStyle/>
          <a:p>
            <a:pPr rtl="0"/>
            <a:r>
              <a:rPr lang="en-GB" dirty="0"/>
              <a:t>Description</a:t>
            </a:r>
          </a:p>
        </p:txBody>
      </p:sp>
      <p:sp>
        <p:nvSpPr>
          <p:cNvPr id="4" name="Slide Number Placeholder 3">
            <a:extLst>
              <a:ext uri="{FF2B5EF4-FFF2-40B4-BE49-F238E27FC236}">
                <a16:creationId xmlns:a16="http://schemas.microsoft.com/office/drawing/2014/main" id="{F1ABA256-8519-42C7-BF9C-F3966AE7FCE5}"/>
              </a:ext>
            </a:extLst>
          </p:cNvPr>
          <p:cNvSpPr>
            <a:spLocks noGrp="1"/>
          </p:cNvSpPr>
          <p:nvPr>
            <p:ph type="sldNum" sz="quarter" idx="12"/>
          </p:nvPr>
        </p:nvSpPr>
        <p:spPr/>
        <p:txBody>
          <a:bodyPr rtlCol="0"/>
          <a:lstStyle/>
          <a:p>
            <a:pPr rtl="0"/>
            <a:fld id="{95CBEC59-7FF9-4688-98DF-89832A0C9025}" type="slidenum">
              <a:rPr lang="en-GB" smtClean="0"/>
              <a:pPr/>
              <a:t>3</a:t>
            </a:fld>
            <a:endParaRPr lang="en-GB"/>
          </a:p>
        </p:txBody>
      </p:sp>
      <p:sp>
        <p:nvSpPr>
          <p:cNvPr id="5" name="Text Placeholder 4">
            <a:extLst>
              <a:ext uri="{FF2B5EF4-FFF2-40B4-BE49-F238E27FC236}">
                <a16:creationId xmlns:a16="http://schemas.microsoft.com/office/drawing/2014/main" id="{09A18759-B9AA-49AB-A320-92AF51051E70}"/>
              </a:ext>
            </a:extLst>
          </p:cNvPr>
          <p:cNvSpPr>
            <a:spLocks noGrp="1"/>
          </p:cNvSpPr>
          <p:nvPr>
            <p:ph type="body" sz="quarter" idx="14"/>
          </p:nvPr>
        </p:nvSpPr>
        <p:spPr/>
        <p:txBody>
          <a:bodyPr rtlCol="0"/>
          <a:lstStyle/>
          <a:p>
            <a:pPr rtl="0"/>
            <a:r>
              <a:rPr lang="en-GB" dirty="0"/>
              <a:t>2023</a:t>
            </a:r>
          </a:p>
        </p:txBody>
      </p:sp>
      <p:sp>
        <p:nvSpPr>
          <p:cNvPr id="6" name="Text Placeholder 5">
            <a:extLst>
              <a:ext uri="{FF2B5EF4-FFF2-40B4-BE49-F238E27FC236}">
                <a16:creationId xmlns:a16="http://schemas.microsoft.com/office/drawing/2014/main" id="{C41A82EA-6DCE-481E-A52B-94F31EADAD7D}"/>
              </a:ext>
            </a:extLst>
          </p:cNvPr>
          <p:cNvSpPr>
            <a:spLocks noGrp="1"/>
          </p:cNvSpPr>
          <p:nvPr>
            <p:ph type="body" idx="1"/>
          </p:nvPr>
        </p:nvSpPr>
        <p:spPr/>
        <p:txBody>
          <a:bodyPr rtlCol="0"/>
          <a:lstStyle/>
          <a:p>
            <a:pPr rtl="0"/>
            <a:r>
              <a:rPr lang="en-GB" dirty="0"/>
              <a:t>Unicorn Companies</a:t>
            </a:r>
          </a:p>
        </p:txBody>
      </p:sp>
      <p:sp>
        <p:nvSpPr>
          <p:cNvPr id="8" name="TextBox 7">
            <a:extLst>
              <a:ext uri="{FF2B5EF4-FFF2-40B4-BE49-F238E27FC236}">
                <a16:creationId xmlns:a16="http://schemas.microsoft.com/office/drawing/2014/main" id="{CB829A65-1BBD-71ED-A9FC-E53843C8EAE1}"/>
              </a:ext>
            </a:extLst>
          </p:cNvPr>
          <p:cNvSpPr txBox="1"/>
          <p:nvPr/>
        </p:nvSpPr>
        <p:spPr>
          <a:xfrm>
            <a:off x="497645" y="90971"/>
            <a:ext cx="10497943" cy="4154984"/>
          </a:xfrm>
          <a:prstGeom prst="rect">
            <a:avLst/>
          </a:prstGeom>
          <a:noFill/>
        </p:spPr>
        <p:txBody>
          <a:bodyPr wrap="square">
            <a:spAutoFit/>
          </a:bodyPr>
          <a:lstStyle/>
          <a:p>
            <a:r>
              <a:rPr lang="en-US" sz="2400" b="1" dirty="0">
                <a:solidFill>
                  <a:schemeClr val="bg1"/>
                </a:solidFill>
              </a:rPr>
              <a:t>The data source is Kaggle, a platform for data science and machine learning competitions.</a:t>
            </a:r>
          </a:p>
          <a:p>
            <a:endParaRPr lang="en-US" sz="2400" b="1" dirty="0">
              <a:solidFill>
                <a:schemeClr val="bg1"/>
              </a:solidFill>
            </a:endParaRPr>
          </a:p>
          <a:p>
            <a:r>
              <a:rPr lang="en-US" sz="2400" b="1" dirty="0">
                <a:solidFill>
                  <a:schemeClr val="bg1"/>
                </a:solidFill>
              </a:rPr>
              <a:t>The data size is 1074 rows and 16 columns.</a:t>
            </a:r>
          </a:p>
          <a:p>
            <a:r>
              <a:rPr lang="en-US" sz="2400" b="1" dirty="0">
                <a:solidFill>
                  <a:schemeClr val="bg1"/>
                </a:solidFill>
              </a:rPr>
              <a:t>The data scope covers unicorns from 2009 to 2020 across six continents and 15 industries.</a:t>
            </a:r>
          </a:p>
          <a:p>
            <a:endParaRPr lang="en-US" sz="2400" b="1" dirty="0">
              <a:solidFill>
                <a:schemeClr val="bg1"/>
              </a:solidFill>
            </a:endParaRPr>
          </a:p>
          <a:p>
            <a:r>
              <a:rPr lang="en-US" sz="2400" b="1" dirty="0">
                <a:solidFill>
                  <a:schemeClr val="bg1"/>
                </a:solidFill>
              </a:rPr>
              <a:t>The data variables include valuation date, industry, city, country, continent, founding date, funding amount, investor count, etc.</a:t>
            </a:r>
          </a:p>
          <a:p>
            <a:r>
              <a:rPr lang="en-US" sz="2400" b="1" dirty="0">
                <a:solidFill>
                  <a:schemeClr val="bg1"/>
                </a:solidFill>
              </a:rPr>
              <a:t>The data processing involved cleaning, preprocessing, analysis, and visualization using Python and other tools.</a:t>
            </a:r>
            <a:endParaRPr lang="en-GB" sz="2400" b="1" dirty="0">
              <a:solidFill>
                <a:schemeClr val="bg1"/>
              </a:solidFill>
            </a:endParaRPr>
          </a:p>
        </p:txBody>
      </p:sp>
    </p:spTree>
    <p:extLst>
      <p:ext uri="{BB962C8B-B14F-4D97-AF65-F5344CB8AC3E}">
        <p14:creationId xmlns:p14="http://schemas.microsoft.com/office/powerpoint/2010/main" val="1920497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747600" y="35818"/>
            <a:ext cx="10515600" cy="1325563"/>
          </a:xfrm>
        </p:spPr>
        <p:txBody>
          <a:bodyPr rtlCol="0"/>
          <a:lstStyle/>
          <a:p>
            <a:pPr rtl="0"/>
            <a:r>
              <a:rPr lang="en-GB" dirty="0"/>
              <a:t>Findings</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half" idx="2"/>
          </p:nvPr>
        </p:nvSpPr>
        <p:spPr>
          <a:xfrm>
            <a:off x="928800" y="1074856"/>
            <a:ext cx="10334400" cy="4708287"/>
          </a:xfrm>
        </p:spPr>
        <p:txBody>
          <a:bodyPr rtlCol="0">
            <a:normAutofit fontScale="92500" lnSpcReduction="20000"/>
          </a:bodyPr>
          <a:lstStyle/>
          <a:p>
            <a:pPr algn="just">
              <a:buFont typeface="Arial" panose="020B0604020202020204" pitchFamily="34" charset="0"/>
              <a:buChar char="•"/>
            </a:pPr>
            <a:endParaRPr lang="en-US" sz="2800" b="0" i="0" dirty="0">
              <a:effectLst/>
              <a:latin typeface="-apple-system"/>
            </a:endParaRPr>
          </a:p>
          <a:p>
            <a:pPr marL="457200" lvl="1" algn="just"/>
            <a:r>
              <a:rPr lang="en-US" sz="2800" b="0" i="0" dirty="0">
                <a:effectLst/>
                <a:latin typeface="-apple-system"/>
              </a:rPr>
              <a:t>1.	The United States recorded 26 unicorn companies among the list of 	top 50 companies with the highest valuations. This shows that the 	US is the dominant leader in producing and attracting high-value 	startups.</a:t>
            </a:r>
          </a:p>
          <a:p>
            <a:pPr marL="742950" lvl="1" indent="-285750" algn="just">
              <a:buFont typeface="Arial" panose="020B0604020202020204" pitchFamily="34" charset="0"/>
              <a:buChar char="•"/>
            </a:pPr>
            <a:endParaRPr lang="en-US" sz="2800" b="0" i="0" dirty="0">
              <a:effectLst/>
              <a:latin typeface="-apple-system"/>
            </a:endParaRPr>
          </a:p>
          <a:p>
            <a:pPr marL="457200" lvl="1" algn="just"/>
            <a:r>
              <a:rPr lang="en-US" sz="2800" b="0" i="0" dirty="0">
                <a:effectLst/>
                <a:latin typeface="-apple-system"/>
              </a:rPr>
              <a:t>2.	North America recorded the highest number of unicorn companies 	in the continent (467), followed by Asia (338) and Europe (191). This 	indicates that these regions have more favorable conditions and 	opportunities for innovation and entrepreneurship.</a:t>
            </a:r>
          </a:p>
          <a:p>
            <a:pPr marL="742950" lvl="1" indent="-285750" algn="just">
              <a:buFont typeface="Arial" panose="020B0604020202020204" pitchFamily="34" charset="0"/>
              <a:buChar char="•"/>
            </a:pPr>
            <a:endParaRPr lang="en-US" sz="2800" b="0" i="0" dirty="0">
              <a:effectLst/>
              <a:latin typeface="-apple-system"/>
            </a:endParaRPr>
          </a:p>
          <a:p>
            <a:pPr marL="457200" lvl="1" algn="just"/>
            <a:r>
              <a:rPr lang="en-US" sz="2800" b="0" i="0" dirty="0">
                <a:effectLst/>
                <a:latin typeface="-apple-system"/>
              </a:rPr>
              <a:t>3.	San Francisco recorded the highest number of unicorn companies 	across all the cities in the dataset (97), followed by Beijing (66) and 	New York (51). This reflects the city’s reputation as a global hub for 	technology and venture capital.</a:t>
            </a:r>
          </a:p>
          <a:p>
            <a:pPr marL="0" indent="0" algn="just" rtl="0">
              <a:buNone/>
            </a:pPr>
            <a:endParaRPr lang="en-GB" sz="2800" dirty="0"/>
          </a:p>
        </p:txBody>
      </p:sp>
      <p:sp>
        <p:nvSpPr>
          <p:cNvPr id="7" name="Footer Placeholder 6">
            <a:extLst>
              <a:ext uri="{FF2B5EF4-FFF2-40B4-BE49-F238E27FC236}">
                <a16:creationId xmlns:a16="http://schemas.microsoft.com/office/drawing/2014/main" id="{01088409-0EAA-441A-9E25-8CC3324ED156}"/>
              </a:ext>
            </a:extLst>
          </p:cNvPr>
          <p:cNvSpPr>
            <a:spLocks noGrp="1"/>
          </p:cNvSpPr>
          <p:nvPr>
            <p:ph type="ftr" sz="quarter" idx="11"/>
          </p:nvPr>
        </p:nvSpPr>
        <p:spPr/>
        <p:txBody>
          <a:bodyPr rtlCol="0"/>
          <a:lstStyle/>
          <a:p>
            <a:pPr rtl="0"/>
            <a:r>
              <a:rPr lang="en-GB"/>
              <a:t>Presentation Title</a:t>
            </a:r>
          </a:p>
        </p:txBody>
      </p:sp>
      <p:sp>
        <p:nvSpPr>
          <p:cNvPr id="8" name="Slide Number Placeholder 7">
            <a:extLst>
              <a:ext uri="{FF2B5EF4-FFF2-40B4-BE49-F238E27FC236}">
                <a16:creationId xmlns:a16="http://schemas.microsoft.com/office/drawing/2014/main" id="{B3B47294-B529-4908-976B-4F8ECE7A45B3}"/>
              </a:ext>
            </a:extLst>
          </p:cNvPr>
          <p:cNvSpPr>
            <a:spLocks noGrp="1"/>
          </p:cNvSpPr>
          <p:nvPr>
            <p:ph type="sldNum" sz="quarter" idx="12"/>
          </p:nvPr>
        </p:nvSpPr>
        <p:spPr/>
        <p:txBody>
          <a:bodyPr rtlCol="0"/>
          <a:lstStyle/>
          <a:p>
            <a:pPr rtl="0"/>
            <a:fld id="{95CBEC59-7FF9-4688-98DF-89832A0C9025}" type="slidenum">
              <a:rPr lang="en-GB" smtClean="0"/>
              <a:pPr/>
              <a:t>4</a:t>
            </a:fld>
            <a:endParaRPr lang="en-GB"/>
          </a:p>
        </p:txBody>
      </p:sp>
      <p:sp>
        <p:nvSpPr>
          <p:cNvPr id="9" name="Text Placeholder 8">
            <a:extLst>
              <a:ext uri="{FF2B5EF4-FFF2-40B4-BE49-F238E27FC236}">
                <a16:creationId xmlns:a16="http://schemas.microsoft.com/office/drawing/2014/main" id="{8527968E-142A-49A3-8ED6-285EDE03F378}"/>
              </a:ext>
            </a:extLst>
          </p:cNvPr>
          <p:cNvSpPr>
            <a:spLocks noGrp="1"/>
          </p:cNvSpPr>
          <p:nvPr>
            <p:ph type="body" sz="quarter" idx="14"/>
          </p:nvPr>
        </p:nvSpPr>
        <p:spPr/>
        <p:txBody>
          <a:bodyPr rtlCol="0">
            <a:normAutofit/>
          </a:bodyPr>
          <a:lstStyle/>
          <a:p>
            <a:pPr rtl="0"/>
            <a:r>
              <a:rPr lang="en-GB" dirty="0"/>
              <a:t>2023</a:t>
            </a:r>
          </a:p>
        </p:txBody>
      </p:sp>
    </p:spTree>
    <p:extLst>
      <p:ext uri="{BB962C8B-B14F-4D97-AF65-F5344CB8AC3E}">
        <p14:creationId xmlns:p14="http://schemas.microsoft.com/office/powerpoint/2010/main" val="2637958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a:xfrm>
            <a:off x="963177" y="1"/>
            <a:ext cx="2908369" cy="837332"/>
          </a:xfrm>
        </p:spPr>
        <p:txBody>
          <a:bodyPr rtlCol="0">
            <a:normAutofit/>
          </a:bodyPr>
          <a:lstStyle/>
          <a:p>
            <a:pPr rtl="0"/>
            <a:r>
              <a:rPr lang="en-GB" dirty="0"/>
              <a:t>Findings</a:t>
            </a:r>
          </a:p>
        </p:txBody>
      </p:sp>
      <p:sp>
        <p:nvSpPr>
          <p:cNvPr id="3" name="Footer Placeholder 2">
            <a:extLst>
              <a:ext uri="{FF2B5EF4-FFF2-40B4-BE49-F238E27FC236}">
                <a16:creationId xmlns:a16="http://schemas.microsoft.com/office/drawing/2014/main" id="{5ABACD58-C3EC-4488-A3DB-D29386D20C75}"/>
              </a:ext>
            </a:extLst>
          </p:cNvPr>
          <p:cNvSpPr>
            <a:spLocks noGrp="1"/>
          </p:cNvSpPr>
          <p:nvPr>
            <p:ph type="ftr" sz="quarter" idx="11"/>
          </p:nvPr>
        </p:nvSpPr>
        <p:spPr/>
        <p:txBody>
          <a:bodyPr rtlCol="0"/>
          <a:lstStyle/>
          <a:p>
            <a:pPr rtl="0"/>
            <a:r>
              <a:rPr lang="en-GB"/>
              <a:t>Presentation Title</a:t>
            </a:r>
          </a:p>
        </p:txBody>
      </p:sp>
      <p:sp>
        <p:nvSpPr>
          <p:cNvPr id="4" name="Slide Number Placeholder 3">
            <a:extLst>
              <a:ext uri="{FF2B5EF4-FFF2-40B4-BE49-F238E27FC236}">
                <a16:creationId xmlns:a16="http://schemas.microsoft.com/office/drawing/2014/main" id="{DAFF36DD-94F6-49D4-8CCC-8C8BD062C04E}"/>
              </a:ext>
            </a:extLst>
          </p:cNvPr>
          <p:cNvSpPr>
            <a:spLocks noGrp="1"/>
          </p:cNvSpPr>
          <p:nvPr>
            <p:ph type="sldNum" sz="quarter" idx="12"/>
          </p:nvPr>
        </p:nvSpPr>
        <p:spPr/>
        <p:txBody>
          <a:bodyPr rtlCol="0"/>
          <a:lstStyle/>
          <a:p>
            <a:pPr rtl="0"/>
            <a:fld id="{95CBEC59-7FF9-4688-98DF-89832A0C9025}" type="slidenum">
              <a:rPr lang="en-GB" smtClean="0"/>
              <a:t>5</a:t>
            </a:fld>
            <a:endParaRPr lang="en-GB"/>
          </a:p>
        </p:txBody>
      </p:sp>
      <p:sp>
        <p:nvSpPr>
          <p:cNvPr id="5" name="Text Placeholder 4">
            <a:extLst>
              <a:ext uri="{FF2B5EF4-FFF2-40B4-BE49-F238E27FC236}">
                <a16:creationId xmlns:a16="http://schemas.microsoft.com/office/drawing/2014/main" id="{ED849212-ABCC-423B-A5BB-8F087B169DC2}"/>
              </a:ext>
            </a:extLst>
          </p:cNvPr>
          <p:cNvSpPr>
            <a:spLocks noGrp="1"/>
          </p:cNvSpPr>
          <p:nvPr>
            <p:ph type="body" sz="quarter" idx="14"/>
          </p:nvPr>
        </p:nvSpPr>
        <p:spPr/>
        <p:txBody>
          <a:bodyPr rtlCol="0"/>
          <a:lstStyle/>
          <a:p>
            <a:pPr rtl="0"/>
            <a:r>
              <a:rPr lang="en-GB" dirty="0"/>
              <a:t>2023</a:t>
            </a:r>
          </a:p>
        </p:txBody>
      </p:sp>
      <p:sp>
        <p:nvSpPr>
          <p:cNvPr id="11" name="TextBox 10">
            <a:extLst>
              <a:ext uri="{FF2B5EF4-FFF2-40B4-BE49-F238E27FC236}">
                <a16:creationId xmlns:a16="http://schemas.microsoft.com/office/drawing/2014/main" id="{F81CA63F-BB96-5F20-F951-8F8FA91D2398}"/>
              </a:ext>
            </a:extLst>
          </p:cNvPr>
          <p:cNvSpPr txBox="1"/>
          <p:nvPr/>
        </p:nvSpPr>
        <p:spPr>
          <a:xfrm>
            <a:off x="887271" y="715019"/>
            <a:ext cx="10946755" cy="6001643"/>
          </a:xfrm>
          <a:prstGeom prst="rect">
            <a:avLst/>
          </a:prstGeom>
          <a:noFill/>
        </p:spPr>
        <p:txBody>
          <a:bodyPr wrap="square">
            <a:spAutoFit/>
          </a:bodyPr>
          <a:lstStyle/>
          <a:p>
            <a:pPr algn="just"/>
            <a:r>
              <a:rPr lang="en-US" sz="2400" b="1" dirty="0">
                <a:solidFill>
                  <a:schemeClr val="bg1"/>
                </a:solidFill>
              </a:rPr>
              <a:t>4. The Artificial Intelligence industry recorded the company with the highest valuation in the dataset (</a:t>
            </a:r>
            <a:r>
              <a:rPr lang="en-US" sz="2400" b="1" dirty="0" err="1">
                <a:solidFill>
                  <a:schemeClr val="bg1"/>
                </a:solidFill>
              </a:rPr>
              <a:t>ByteDance</a:t>
            </a:r>
            <a:r>
              <a:rPr lang="en-US" sz="2400" b="1" dirty="0">
                <a:solidFill>
                  <a:schemeClr val="bg1"/>
                </a:solidFill>
              </a:rPr>
              <a:t> with $140 billion), followed by E-commerce &amp; Direct-to-Consumer (Alibaba with $140 billion) and Internet Software &amp; Services (Facebook with $104 billion). This suggests that Artificial Intelligence is a more lucrative and competitive field than Travel (OYO Rooms with $1 billion) in the current market.</a:t>
            </a:r>
          </a:p>
          <a:p>
            <a:pPr algn="just"/>
            <a:endParaRPr lang="en-US" sz="2400" b="1" dirty="0">
              <a:solidFill>
                <a:schemeClr val="bg1"/>
              </a:solidFill>
            </a:endParaRPr>
          </a:p>
          <a:p>
            <a:pPr algn="just"/>
            <a:r>
              <a:rPr lang="en-US" sz="2400" b="1" dirty="0">
                <a:solidFill>
                  <a:schemeClr val="bg1"/>
                </a:solidFill>
              </a:rPr>
              <a:t>5. The Fintech industry had the highest number of unicorn companies (191), followed by Internet Software &amp; Services (173) and E-commerce &amp; Direct-to-Consumer (169). The Travel industry had the least number of unicorn companies (9), followed by Hardware (10) and Supply Chain Logistics &amp; Delivery (11). This implies that Fintech is a more popular and diverse sector than Travel in terms of innovation and investment.</a:t>
            </a:r>
          </a:p>
          <a:p>
            <a:pPr algn="just"/>
            <a:endParaRPr lang="en-US" sz="2400" b="1" dirty="0">
              <a:solidFill>
                <a:schemeClr val="bg1"/>
              </a:solidFill>
            </a:endParaRPr>
          </a:p>
          <a:p>
            <a:pPr algn="just"/>
            <a:r>
              <a:rPr lang="en-US" sz="2400" b="1" dirty="0">
                <a:solidFill>
                  <a:schemeClr val="bg1"/>
                </a:solidFill>
              </a:rPr>
              <a:t>6. The year with the most unicorns founded was 2015 (170), followed by 2014 (143) and 2016 (122). This coincides with a peak in global venture capital funding and a surge in internet and mobile penetration.</a:t>
            </a:r>
          </a:p>
        </p:txBody>
      </p:sp>
    </p:spTree>
    <p:extLst>
      <p:ext uri="{BB962C8B-B14F-4D97-AF65-F5344CB8AC3E}">
        <p14:creationId xmlns:p14="http://schemas.microsoft.com/office/powerpoint/2010/main" val="33243301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9A437-8B14-44F3-9CD4-350A04C1CA8C}"/>
              </a:ext>
            </a:extLst>
          </p:cNvPr>
          <p:cNvSpPr>
            <a:spLocks noGrp="1"/>
          </p:cNvSpPr>
          <p:nvPr>
            <p:ph type="title"/>
          </p:nvPr>
        </p:nvSpPr>
        <p:spPr>
          <a:xfrm>
            <a:off x="873369" y="0"/>
            <a:ext cx="10515600" cy="1325563"/>
          </a:xfrm>
        </p:spPr>
        <p:txBody>
          <a:bodyPr rtlCol="0"/>
          <a:lstStyle/>
          <a:p>
            <a:pPr rtl="0"/>
            <a:r>
              <a:rPr lang="en-GB" dirty="0"/>
              <a:t>Recommendations</a:t>
            </a:r>
            <a:br>
              <a:rPr lang="en-GB" dirty="0"/>
            </a:br>
            <a:endParaRPr lang="en-GB" dirty="0"/>
          </a:p>
        </p:txBody>
      </p:sp>
      <p:sp>
        <p:nvSpPr>
          <p:cNvPr id="3" name="Footer Placeholder 2">
            <a:extLst>
              <a:ext uri="{FF2B5EF4-FFF2-40B4-BE49-F238E27FC236}">
                <a16:creationId xmlns:a16="http://schemas.microsoft.com/office/drawing/2014/main" id="{585E8062-5491-4788-A35F-8BEF6FC48888}"/>
              </a:ext>
            </a:extLst>
          </p:cNvPr>
          <p:cNvSpPr>
            <a:spLocks noGrp="1"/>
          </p:cNvSpPr>
          <p:nvPr>
            <p:ph type="ftr" sz="quarter" idx="11"/>
          </p:nvPr>
        </p:nvSpPr>
        <p:spPr/>
        <p:txBody>
          <a:bodyPr rtlCol="0"/>
          <a:lstStyle/>
          <a:p>
            <a:pPr rtl="0"/>
            <a:r>
              <a:rPr lang="en-GB" dirty="0"/>
              <a:t>Presentation Title</a:t>
            </a:r>
          </a:p>
        </p:txBody>
      </p:sp>
      <p:sp>
        <p:nvSpPr>
          <p:cNvPr id="4" name="Slide Number Placeholder 3">
            <a:extLst>
              <a:ext uri="{FF2B5EF4-FFF2-40B4-BE49-F238E27FC236}">
                <a16:creationId xmlns:a16="http://schemas.microsoft.com/office/drawing/2014/main" id="{73488701-5FB3-46AF-AA79-5DFBF04494AD}"/>
              </a:ext>
            </a:extLst>
          </p:cNvPr>
          <p:cNvSpPr>
            <a:spLocks noGrp="1"/>
          </p:cNvSpPr>
          <p:nvPr>
            <p:ph type="sldNum" sz="quarter" idx="12"/>
          </p:nvPr>
        </p:nvSpPr>
        <p:spPr/>
        <p:txBody>
          <a:bodyPr rtlCol="0"/>
          <a:lstStyle/>
          <a:p>
            <a:pPr rtl="0"/>
            <a:fld id="{95CBEC59-7FF9-4688-98DF-89832A0C9025}" type="slidenum">
              <a:rPr lang="en-GB" smtClean="0"/>
              <a:t>6</a:t>
            </a:fld>
            <a:endParaRPr lang="en-GB" dirty="0"/>
          </a:p>
        </p:txBody>
      </p:sp>
      <p:sp>
        <p:nvSpPr>
          <p:cNvPr id="6" name="Content Placeholder 5">
            <a:extLst>
              <a:ext uri="{FF2B5EF4-FFF2-40B4-BE49-F238E27FC236}">
                <a16:creationId xmlns:a16="http://schemas.microsoft.com/office/drawing/2014/main" id="{DC9CBA16-FC20-442F-ADE3-E8D745590243}"/>
              </a:ext>
            </a:extLst>
          </p:cNvPr>
          <p:cNvSpPr>
            <a:spLocks noGrp="1"/>
          </p:cNvSpPr>
          <p:nvPr>
            <p:ph sz="half" idx="2"/>
          </p:nvPr>
        </p:nvSpPr>
        <p:spPr>
          <a:xfrm>
            <a:off x="377684" y="837333"/>
            <a:ext cx="10515601" cy="5350205"/>
          </a:xfrm>
        </p:spPr>
        <p:txBody>
          <a:bodyPr rtlCol="0">
            <a:normAutofit/>
          </a:bodyPr>
          <a:lstStyle/>
          <a:p>
            <a:pPr marL="742950" lvl="1" indent="-285750" algn="just">
              <a:buFont typeface="Arial" panose="020B0604020202020204" pitchFamily="34" charset="0"/>
              <a:buChar char="•"/>
            </a:pPr>
            <a:r>
              <a:rPr lang="en-US" sz="2400" b="0" i="0" dirty="0">
                <a:effectLst/>
                <a:latin typeface="-apple-system"/>
              </a:rPr>
              <a:t>Businesses outside the United States can consider expanding their services to the U.S., as the unicorn dataset shows that the U.S. records the highest number of unicorn companies among the other countries. This could provide them with access to a large and diverse market, as well as potential partnerships and collaborations with other unicorns.</a:t>
            </a:r>
          </a:p>
          <a:p>
            <a:pPr marL="742950" lvl="1" indent="-285750" algn="just">
              <a:buFont typeface="Arial" panose="020B0604020202020204" pitchFamily="34" charset="0"/>
              <a:buChar char="•"/>
            </a:pPr>
            <a:endParaRPr lang="en-US" sz="2400" b="0" i="0" dirty="0">
              <a:effectLst/>
              <a:latin typeface="-apple-system"/>
            </a:endParaRPr>
          </a:p>
          <a:p>
            <a:pPr marL="742950" lvl="1" indent="-285750" algn="just">
              <a:buFont typeface="Arial" panose="020B0604020202020204" pitchFamily="34" charset="0"/>
              <a:buChar char="•"/>
            </a:pPr>
            <a:r>
              <a:rPr lang="en-US" sz="2400" b="0" i="0" dirty="0">
                <a:effectLst/>
                <a:latin typeface="-apple-system"/>
              </a:rPr>
              <a:t>Businesses can also consider expanding their operations to San Francisco, as it is a city with the highest number of unicorns in the dataset. This could expose them to a vibrant and innovative ecosystem, as well as attract talent and investment from the technology and venture capital sectors.</a:t>
            </a:r>
          </a:p>
          <a:p>
            <a:pPr marL="742950" lvl="1" indent="-285750" algn="just">
              <a:buFont typeface="Arial" panose="020B0604020202020204" pitchFamily="34" charset="0"/>
              <a:buChar char="•"/>
            </a:pPr>
            <a:endParaRPr lang="en-US" sz="2400" b="0" i="0" dirty="0">
              <a:effectLst/>
              <a:latin typeface="-apple-system"/>
            </a:endParaRPr>
          </a:p>
          <a:p>
            <a:pPr marL="742950" lvl="1" indent="-285750" algn="just">
              <a:buFont typeface="Arial" panose="020B0604020202020204" pitchFamily="34" charset="0"/>
              <a:buChar char="•"/>
            </a:pPr>
            <a:r>
              <a:rPr lang="en-US" sz="2400" b="0" i="0" dirty="0">
                <a:effectLst/>
                <a:latin typeface="-apple-system"/>
              </a:rPr>
              <a:t>The Fintech industry might be an industry to diversify in, as it records the highest number of unicorn companies in business. This could indicate a high demand and opportunity for financial innovation and disruption, as well as a competitive advantage for early adopters and pioneers..</a:t>
            </a:r>
          </a:p>
        </p:txBody>
      </p:sp>
      <p:sp>
        <p:nvSpPr>
          <p:cNvPr id="9" name="Text Placeholder 8">
            <a:extLst>
              <a:ext uri="{FF2B5EF4-FFF2-40B4-BE49-F238E27FC236}">
                <a16:creationId xmlns:a16="http://schemas.microsoft.com/office/drawing/2014/main" id="{2CC79059-C535-4122-AA80-8D550BB43135}"/>
              </a:ext>
            </a:extLst>
          </p:cNvPr>
          <p:cNvSpPr>
            <a:spLocks noGrp="1"/>
          </p:cNvSpPr>
          <p:nvPr>
            <p:ph type="body" sz="quarter" idx="14"/>
          </p:nvPr>
        </p:nvSpPr>
        <p:spPr/>
        <p:txBody>
          <a:bodyPr rtlCol="0"/>
          <a:lstStyle/>
          <a:p>
            <a:pPr rtl="0"/>
            <a:r>
              <a:rPr lang="en-GB" dirty="0"/>
              <a:t>2023</a:t>
            </a:r>
          </a:p>
        </p:txBody>
      </p:sp>
    </p:spTree>
    <p:extLst>
      <p:ext uri="{BB962C8B-B14F-4D97-AF65-F5344CB8AC3E}">
        <p14:creationId xmlns:p14="http://schemas.microsoft.com/office/powerpoint/2010/main" val="3440486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D2EC5-0A20-4D63-B00B-DEB39889DB69}"/>
              </a:ext>
            </a:extLst>
          </p:cNvPr>
          <p:cNvSpPr>
            <a:spLocks noGrp="1"/>
          </p:cNvSpPr>
          <p:nvPr>
            <p:ph type="title"/>
          </p:nvPr>
        </p:nvSpPr>
        <p:spPr>
          <a:xfrm>
            <a:off x="833534" y="168347"/>
            <a:ext cx="4885591" cy="702339"/>
          </a:xfrm>
        </p:spPr>
        <p:txBody>
          <a:bodyPr rtlCol="0"/>
          <a:lstStyle/>
          <a:p>
            <a:pPr rtl="0"/>
            <a:r>
              <a:rPr lang="en-GB" dirty="0"/>
              <a:t>Recommendations</a:t>
            </a:r>
          </a:p>
        </p:txBody>
      </p:sp>
      <p:sp>
        <p:nvSpPr>
          <p:cNvPr id="6" name="Slide Number Placeholder 5">
            <a:extLst>
              <a:ext uri="{FF2B5EF4-FFF2-40B4-BE49-F238E27FC236}">
                <a16:creationId xmlns:a16="http://schemas.microsoft.com/office/drawing/2014/main" id="{CFFA8F80-4A21-4C24-8E8C-2EF0B85E8130}"/>
              </a:ext>
            </a:extLst>
          </p:cNvPr>
          <p:cNvSpPr>
            <a:spLocks noGrp="1"/>
          </p:cNvSpPr>
          <p:nvPr>
            <p:ph type="sldNum" sz="quarter" idx="12"/>
          </p:nvPr>
        </p:nvSpPr>
        <p:spPr/>
        <p:txBody>
          <a:bodyPr rtlCol="0"/>
          <a:lstStyle/>
          <a:p>
            <a:pPr rtl="0"/>
            <a:fld id="{95CBEC59-7FF9-4688-98DF-89832A0C9025}" type="slidenum">
              <a:rPr lang="en-GB" smtClean="0"/>
              <a:t>7</a:t>
            </a:fld>
            <a:endParaRPr lang="en-GB"/>
          </a:p>
        </p:txBody>
      </p:sp>
      <p:sp>
        <p:nvSpPr>
          <p:cNvPr id="7" name="Text Placeholder 6">
            <a:extLst>
              <a:ext uri="{FF2B5EF4-FFF2-40B4-BE49-F238E27FC236}">
                <a16:creationId xmlns:a16="http://schemas.microsoft.com/office/drawing/2014/main" id="{E18E7856-1972-4633-98B1-7926DA31AF8F}"/>
              </a:ext>
            </a:extLst>
          </p:cNvPr>
          <p:cNvSpPr>
            <a:spLocks noGrp="1"/>
          </p:cNvSpPr>
          <p:nvPr>
            <p:ph type="body" sz="quarter" idx="14"/>
          </p:nvPr>
        </p:nvSpPr>
        <p:spPr/>
        <p:txBody>
          <a:bodyPr rtlCol="0"/>
          <a:lstStyle/>
          <a:p>
            <a:pPr rtl="0"/>
            <a:r>
              <a:rPr lang="en-GB" dirty="0"/>
              <a:t>2023</a:t>
            </a:r>
          </a:p>
        </p:txBody>
      </p:sp>
      <p:sp>
        <p:nvSpPr>
          <p:cNvPr id="10" name="TextBox 9">
            <a:extLst>
              <a:ext uri="{FF2B5EF4-FFF2-40B4-BE49-F238E27FC236}">
                <a16:creationId xmlns:a16="http://schemas.microsoft.com/office/drawing/2014/main" id="{CD472694-8062-44BB-DCCF-2CDD7B1E14B3}"/>
              </a:ext>
            </a:extLst>
          </p:cNvPr>
          <p:cNvSpPr txBox="1"/>
          <p:nvPr/>
        </p:nvSpPr>
        <p:spPr>
          <a:xfrm>
            <a:off x="528148" y="1553223"/>
            <a:ext cx="10860821" cy="4708981"/>
          </a:xfrm>
          <a:prstGeom prst="rect">
            <a:avLst/>
          </a:prstGeom>
          <a:noFill/>
        </p:spPr>
        <p:txBody>
          <a:bodyPr wrap="square">
            <a:spAutoFit/>
          </a:bodyPr>
          <a:lstStyle/>
          <a:p>
            <a:pPr marL="742950" lvl="1" indent="-285750" algn="just">
              <a:buFont typeface="Arial" panose="020B0604020202020204" pitchFamily="34" charset="0"/>
              <a:buChar char="•"/>
            </a:pPr>
            <a:r>
              <a:rPr lang="en-US" sz="2000" b="0" i="0" dirty="0">
                <a:solidFill>
                  <a:schemeClr val="bg1"/>
                </a:solidFill>
                <a:effectLst/>
                <a:latin typeface="-apple-system"/>
              </a:rPr>
              <a:t>From the analysis of the unicorn dataset, we identified the companies that have the highest valuations per industry. Hence, other companies, especially in the same industry, can study them and gain some insights on how they can also grow and diversify their businesses. They can learn from their best practices, strategies, challenges, and successes, and apply them to their own contexts and goals.</a:t>
            </a:r>
          </a:p>
          <a:p>
            <a:pPr marL="742950" lvl="1" indent="-285750" algn="just">
              <a:buFont typeface="Arial" panose="020B0604020202020204" pitchFamily="34" charset="0"/>
              <a:buChar char="•"/>
            </a:pPr>
            <a:endParaRPr lang="en-US" sz="2000" b="0" i="0" dirty="0">
              <a:solidFill>
                <a:schemeClr val="bg1"/>
              </a:solidFill>
              <a:effectLst/>
              <a:latin typeface="-apple-system"/>
            </a:endParaRPr>
          </a:p>
          <a:p>
            <a:pPr marL="742950" lvl="1" indent="-285750" algn="just">
              <a:buFont typeface="Arial" panose="020B0604020202020204" pitchFamily="34" charset="0"/>
              <a:buChar char="•"/>
            </a:pPr>
            <a:r>
              <a:rPr lang="en-US" sz="2000" b="0" i="0" dirty="0">
                <a:solidFill>
                  <a:schemeClr val="bg1"/>
                </a:solidFill>
                <a:effectLst/>
                <a:latin typeface="-apple-system"/>
              </a:rPr>
              <a:t>Bytedance, an Artificial Intelligence company in China, has the highest valuation of $180B. It can be suggested that China might be a good market to set up business in the Artificial Intelligence space. This could reflect China’s strong support and investment in Artificial Intelligence research and development, as well as its large and growing user base for digital platforms and services.</a:t>
            </a:r>
          </a:p>
          <a:p>
            <a:pPr marL="742950" lvl="1" indent="-285750" algn="just">
              <a:buFont typeface="Arial" panose="020B0604020202020204" pitchFamily="34" charset="0"/>
              <a:buChar char="•"/>
            </a:pPr>
            <a:endParaRPr lang="en-US" sz="2000" b="0" i="0" dirty="0">
              <a:solidFill>
                <a:schemeClr val="bg1"/>
              </a:solidFill>
              <a:effectLst/>
              <a:latin typeface="-apple-system"/>
            </a:endParaRPr>
          </a:p>
          <a:p>
            <a:pPr marL="742950" lvl="1" indent="-285750" algn="just">
              <a:buFont typeface="Arial" panose="020B0604020202020204" pitchFamily="34" charset="0"/>
              <a:buChar char="•"/>
            </a:pPr>
            <a:r>
              <a:rPr lang="en-US" sz="2000" b="0" i="0" dirty="0">
                <a:solidFill>
                  <a:schemeClr val="bg1"/>
                </a:solidFill>
                <a:effectLst/>
                <a:latin typeface="-apple-system"/>
              </a:rPr>
              <a:t>From the data analysis of the unicorn dataset, the average time it takes for companies to become unicorns is 6.8 years. Businesses can map out a realistic time frame to achieve this goal, based on their current stage, growth rate, and potential. They can also set intermediate milestones and targets to track their progress and performance</a:t>
            </a:r>
            <a:endParaRPr lang="en-GB" sz="2000" dirty="0">
              <a:solidFill>
                <a:schemeClr val="bg1"/>
              </a:solidFill>
            </a:endParaRPr>
          </a:p>
        </p:txBody>
      </p:sp>
    </p:spTree>
    <p:extLst>
      <p:ext uri="{BB962C8B-B14F-4D97-AF65-F5344CB8AC3E}">
        <p14:creationId xmlns:p14="http://schemas.microsoft.com/office/powerpoint/2010/main" val="3198773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CD96C-ADDF-4D9F-B790-CF6E3E55A9DB}"/>
              </a:ext>
            </a:extLst>
          </p:cNvPr>
          <p:cNvSpPr>
            <a:spLocks noGrp="1"/>
          </p:cNvSpPr>
          <p:nvPr>
            <p:ph type="title"/>
          </p:nvPr>
        </p:nvSpPr>
        <p:spPr>
          <a:xfrm>
            <a:off x="908921" y="302713"/>
            <a:ext cx="4737482" cy="697044"/>
          </a:xfrm>
        </p:spPr>
        <p:txBody>
          <a:bodyPr rtlCol="0"/>
          <a:lstStyle/>
          <a:p>
            <a:pPr rtl="0"/>
            <a:r>
              <a:rPr lang="en-GB" dirty="0"/>
              <a:t>Conclusion</a:t>
            </a:r>
          </a:p>
        </p:txBody>
      </p:sp>
      <p:sp>
        <p:nvSpPr>
          <p:cNvPr id="4" name="Footer Placeholder 3">
            <a:extLst>
              <a:ext uri="{FF2B5EF4-FFF2-40B4-BE49-F238E27FC236}">
                <a16:creationId xmlns:a16="http://schemas.microsoft.com/office/drawing/2014/main" id="{4D0104A1-25DB-4A49-B257-40CF6B30A4BF}"/>
              </a:ext>
            </a:extLst>
          </p:cNvPr>
          <p:cNvSpPr>
            <a:spLocks noGrp="1"/>
          </p:cNvSpPr>
          <p:nvPr>
            <p:ph type="ftr" sz="quarter" idx="11"/>
          </p:nvPr>
        </p:nvSpPr>
        <p:spPr/>
        <p:txBody>
          <a:bodyPr rtlCol="0"/>
          <a:lstStyle/>
          <a:p>
            <a:pPr rtl="0"/>
            <a:r>
              <a:rPr lang="en-GB"/>
              <a:t>Presentation Title</a:t>
            </a:r>
          </a:p>
        </p:txBody>
      </p:sp>
      <p:sp>
        <p:nvSpPr>
          <p:cNvPr id="5" name="Slide Number Placeholder 4">
            <a:extLst>
              <a:ext uri="{FF2B5EF4-FFF2-40B4-BE49-F238E27FC236}">
                <a16:creationId xmlns:a16="http://schemas.microsoft.com/office/drawing/2014/main" id="{3F040D52-4191-48B5-89BF-0F57F61C4487}"/>
              </a:ext>
            </a:extLst>
          </p:cNvPr>
          <p:cNvSpPr>
            <a:spLocks noGrp="1"/>
          </p:cNvSpPr>
          <p:nvPr>
            <p:ph type="sldNum" sz="quarter" idx="12"/>
          </p:nvPr>
        </p:nvSpPr>
        <p:spPr/>
        <p:txBody>
          <a:bodyPr rtlCol="0"/>
          <a:lstStyle/>
          <a:p>
            <a:pPr rtl="0"/>
            <a:fld id="{95CBEC59-7FF9-4688-98DF-89832A0C9025}" type="slidenum">
              <a:rPr lang="en-GB" smtClean="0"/>
              <a:pPr/>
              <a:t>8</a:t>
            </a:fld>
            <a:endParaRPr lang="en-GB"/>
          </a:p>
        </p:txBody>
      </p:sp>
      <p:sp>
        <p:nvSpPr>
          <p:cNvPr id="29" name="Text Placeholder 28">
            <a:extLst>
              <a:ext uri="{FF2B5EF4-FFF2-40B4-BE49-F238E27FC236}">
                <a16:creationId xmlns:a16="http://schemas.microsoft.com/office/drawing/2014/main" id="{5BD9075D-1F42-4726-8EC6-EE8B416392BD}"/>
              </a:ext>
            </a:extLst>
          </p:cNvPr>
          <p:cNvSpPr>
            <a:spLocks noGrp="1"/>
          </p:cNvSpPr>
          <p:nvPr>
            <p:ph type="body" sz="quarter" idx="14"/>
          </p:nvPr>
        </p:nvSpPr>
        <p:spPr/>
        <p:txBody>
          <a:bodyPr rtlCol="0"/>
          <a:lstStyle/>
          <a:p>
            <a:pPr rtl="0"/>
            <a:r>
              <a:rPr lang="en-GB" dirty="0"/>
              <a:t>2023</a:t>
            </a:r>
          </a:p>
        </p:txBody>
      </p:sp>
      <p:sp>
        <p:nvSpPr>
          <p:cNvPr id="37" name="Text Placeholder 36">
            <a:extLst>
              <a:ext uri="{FF2B5EF4-FFF2-40B4-BE49-F238E27FC236}">
                <a16:creationId xmlns:a16="http://schemas.microsoft.com/office/drawing/2014/main" id="{D78092F6-F4AA-40B6-B5DE-CEA37AB1A9D2}"/>
              </a:ext>
            </a:extLst>
          </p:cNvPr>
          <p:cNvSpPr>
            <a:spLocks noGrp="1"/>
          </p:cNvSpPr>
          <p:nvPr>
            <p:ph type="body" sz="half" idx="23"/>
          </p:nvPr>
        </p:nvSpPr>
        <p:spPr>
          <a:xfrm>
            <a:off x="614873" y="999757"/>
            <a:ext cx="10825877" cy="3528391"/>
          </a:xfrm>
        </p:spPr>
        <p:txBody>
          <a:bodyPr rtlCol="0">
            <a:noAutofit/>
          </a:bodyPr>
          <a:lstStyle/>
          <a:p>
            <a:pPr marL="742950" lvl="1" indent="-285750" algn="l">
              <a:buFont typeface="Arial" panose="020B0604020202020204" pitchFamily="34" charset="0"/>
              <a:buChar char="•"/>
            </a:pPr>
            <a:r>
              <a:rPr lang="en-US" sz="2400" b="0" i="0" dirty="0">
                <a:solidFill>
                  <a:schemeClr val="bg1"/>
                </a:solidFill>
                <a:effectLst/>
                <a:latin typeface="-apple-system"/>
              </a:rPr>
              <a:t>The Unicorn dataset is a valuable source of information about companies that have achieved a valuation of over $1 billion, also known as unicorns.</a:t>
            </a:r>
          </a:p>
          <a:p>
            <a:pPr marL="742950" lvl="1" indent="-285750" algn="l">
              <a:buFont typeface="Arial" panose="020B0604020202020204" pitchFamily="34" charset="0"/>
              <a:buChar char="•"/>
            </a:pPr>
            <a:endParaRPr lang="en-US" sz="2400" b="0" i="0" dirty="0">
              <a:solidFill>
                <a:schemeClr val="bg1"/>
              </a:solidFill>
              <a:effectLst/>
              <a:latin typeface="-apple-system"/>
            </a:endParaRPr>
          </a:p>
          <a:p>
            <a:pPr marL="742950" lvl="1" indent="-285750" algn="l">
              <a:buFont typeface="Arial" panose="020B0604020202020204" pitchFamily="34" charset="0"/>
              <a:buChar char="•"/>
            </a:pPr>
            <a:r>
              <a:rPr lang="en-US" sz="2400" b="0" i="0" dirty="0">
                <a:solidFill>
                  <a:schemeClr val="bg1"/>
                </a:solidFill>
                <a:effectLst/>
                <a:latin typeface="-apple-system"/>
              </a:rPr>
              <a:t>The dataset analysis revealed various aspects of the unicorn phenomenon, such as the distribution, growth, diversity, and characteristics of these companies across different dimensions.</a:t>
            </a:r>
          </a:p>
          <a:p>
            <a:pPr marL="742950" lvl="1" indent="-285750" algn="l">
              <a:buFont typeface="Arial" panose="020B0604020202020204" pitchFamily="34" charset="0"/>
              <a:buChar char="•"/>
            </a:pPr>
            <a:endParaRPr lang="en-US" sz="2400" b="0" i="0" dirty="0">
              <a:solidFill>
                <a:schemeClr val="bg1"/>
              </a:solidFill>
              <a:effectLst/>
              <a:latin typeface="-apple-system"/>
            </a:endParaRPr>
          </a:p>
          <a:p>
            <a:pPr marL="742950" lvl="1" indent="-285750" algn="l">
              <a:buFont typeface="Arial" panose="020B0604020202020204" pitchFamily="34" charset="0"/>
              <a:buChar char="•"/>
            </a:pPr>
            <a:r>
              <a:rPr lang="en-US" sz="2400" b="0" i="0" dirty="0">
                <a:solidFill>
                  <a:schemeClr val="bg1"/>
                </a:solidFill>
                <a:effectLst/>
                <a:latin typeface="-apple-system"/>
              </a:rPr>
              <a:t>The dataset analysis also provided some suggestions and implications for stakeholders based on the findings, such as how to expand, diversify, or improve their businesses in relation to the unicorn market.</a:t>
            </a:r>
          </a:p>
          <a:p>
            <a:pPr marL="742950" lvl="1" indent="-285750" algn="l">
              <a:buFont typeface="Arial" panose="020B0604020202020204" pitchFamily="34" charset="0"/>
              <a:buChar char="•"/>
            </a:pPr>
            <a:endParaRPr lang="en-US" sz="2400" b="0" i="0" dirty="0">
              <a:solidFill>
                <a:schemeClr val="bg1"/>
              </a:solidFill>
              <a:effectLst/>
              <a:latin typeface="-apple-system"/>
            </a:endParaRPr>
          </a:p>
          <a:p>
            <a:pPr marL="742950" lvl="1" indent="-285750" algn="l">
              <a:buFont typeface="Arial" panose="020B0604020202020204" pitchFamily="34" charset="0"/>
              <a:buChar char="•"/>
            </a:pPr>
            <a:r>
              <a:rPr lang="en-US" sz="2400" b="0" i="0" dirty="0">
                <a:solidFill>
                  <a:schemeClr val="bg1"/>
                </a:solidFill>
                <a:effectLst/>
                <a:latin typeface="-apple-system"/>
              </a:rPr>
              <a:t>Thank you for your attention and interest. I welcome any questions or feedback you may have.</a:t>
            </a:r>
          </a:p>
          <a:p>
            <a:pPr rtl="0"/>
            <a:endParaRPr lang="en-GB" sz="2400" dirty="0"/>
          </a:p>
        </p:txBody>
      </p:sp>
    </p:spTree>
    <p:extLst>
      <p:ext uri="{BB962C8B-B14F-4D97-AF65-F5344CB8AC3E}">
        <p14:creationId xmlns:p14="http://schemas.microsoft.com/office/powerpoint/2010/main" val="643801695"/>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42571009_TF22920738" id="{B619051E-EC03-4FA8-84CF-595AED3BB36C}" vid="{F3AC8F51-D788-4406-B9CA-BF676BE1FE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2</TotalTime>
  <Words>1062</Words>
  <Application>Microsoft Office PowerPoint</Application>
  <PresentationFormat>Widescreen</PresentationFormat>
  <Paragraphs>78</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Speak Pro</vt:lpstr>
      <vt:lpstr>Arial</vt:lpstr>
      <vt:lpstr>Avenir Next LT Pro</vt:lpstr>
      <vt:lpstr>-apple-system</vt:lpstr>
      <vt:lpstr>Calibri</vt:lpstr>
      <vt:lpstr>Office Theme</vt:lpstr>
      <vt:lpstr>Unicorn Companies</vt:lpstr>
      <vt:lpstr>Introduction</vt:lpstr>
      <vt:lpstr>Description</vt:lpstr>
      <vt:lpstr>Findings</vt:lpstr>
      <vt:lpstr>Findings</vt:lpstr>
      <vt:lpstr>Recommendations </vt:lpstr>
      <vt:lpstr>Recommendations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Unicorn Companies</dc:title>
  <dc:creator>OGUNNIYI AYOBANJO</dc:creator>
  <cp:lastModifiedBy>OGUNNIYI AYOBANJO</cp:lastModifiedBy>
  <cp:revision>1</cp:revision>
  <dcterms:created xsi:type="dcterms:W3CDTF">2023-07-23T02:24:20Z</dcterms:created>
  <dcterms:modified xsi:type="dcterms:W3CDTF">2023-07-23T02:58:39Z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2023-07-23T02:56:14Z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ccdbb54a-3f60-4387-af26-cfa32ed00387</vt:lpwstr>
  </property>
  <property fmtid="{D5CDD505-2E9C-101B-9397-08002B2CF9AE}" pid="8" name="MSIP_Label_defa4170-0d19-0005-0004-bc88714345d2_ActionId">
    <vt:lpwstr>30d36a8e-a79d-4c38-a1c6-dc81c6b5ff7f</vt:lpwstr>
  </property>
  <property fmtid="{D5CDD505-2E9C-101B-9397-08002B2CF9AE}" pid="9" name="MSIP_Label_defa4170-0d19-0005-0004-bc88714345d2_ContentBits">
    <vt:lpwstr>0</vt:lpwstr>
  </property>
</Properties>
</file>

<file path=docProps/thumbnail.jpeg>
</file>